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71" r:id="rId13"/>
    <p:sldId id="272" r:id="rId14"/>
    <p:sldId id="283" r:id="rId15"/>
    <p:sldId id="273" r:id="rId16"/>
    <p:sldId id="281" r:id="rId17"/>
    <p:sldId id="267" r:id="rId18"/>
    <p:sldId id="268" r:id="rId19"/>
    <p:sldId id="274" r:id="rId20"/>
    <p:sldId id="275" r:id="rId21"/>
    <p:sldId id="276" r:id="rId22"/>
    <p:sldId id="282" r:id="rId23"/>
    <p:sldId id="277" r:id="rId24"/>
    <p:sldId id="280" r:id="rId25"/>
    <p:sldId id="278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03" autoAdjust="0"/>
  </p:normalViewPr>
  <p:slideViewPr>
    <p:cSldViewPr>
      <p:cViewPr>
        <p:scale>
          <a:sx n="40" d="100"/>
          <a:sy n="40" d="100"/>
        </p:scale>
        <p:origin x="-1698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990339749198172E-2"/>
          <c:y val="4.4057617797775402E-2"/>
          <c:w val="0.93320253718285218"/>
          <c:h val="0.863822861716837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знают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дети</c:v>
                </c:pt>
                <c:pt idx="1">
                  <c:v>взрослые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знают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дети</c:v>
                </c:pt>
                <c:pt idx="1">
                  <c:v>взрослые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дети</c:v>
                </c:pt>
                <c:pt idx="1">
                  <c:v>взрослые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10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дети</c:v>
                </c:pt>
                <c:pt idx="1">
                  <c:v>взрослые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13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209856"/>
        <c:axId val="43211392"/>
        <c:axId val="0"/>
      </c:bar3DChart>
      <c:catAx>
        <c:axId val="43209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3211392"/>
        <c:crosses val="autoZero"/>
        <c:auto val="1"/>
        <c:lblAlgn val="ctr"/>
        <c:lblOffset val="100"/>
        <c:noMultiLvlLbl val="0"/>
      </c:catAx>
      <c:valAx>
        <c:axId val="43211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432098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A616-E3CA-4AF7-91D3-62A66039F2E6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D7CF-2F53-4068-BD67-76F913D638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A616-E3CA-4AF7-91D3-62A66039F2E6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D7CF-2F53-4068-BD67-76F913D63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A616-E3CA-4AF7-91D3-62A66039F2E6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D7CF-2F53-4068-BD67-76F913D63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A616-E3CA-4AF7-91D3-62A66039F2E6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D7CF-2F53-4068-BD67-76F913D638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A616-E3CA-4AF7-91D3-62A66039F2E6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D7CF-2F53-4068-BD67-76F913D63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A616-E3CA-4AF7-91D3-62A66039F2E6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D7CF-2F53-4068-BD67-76F913D638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A616-E3CA-4AF7-91D3-62A66039F2E6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D7CF-2F53-4068-BD67-76F913D638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A616-E3CA-4AF7-91D3-62A66039F2E6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D7CF-2F53-4068-BD67-76F913D63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A616-E3CA-4AF7-91D3-62A66039F2E6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D7CF-2F53-4068-BD67-76F913D63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A616-E3CA-4AF7-91D3-62A66039F2E6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D7CF-2F53-4068-BD67-76F913D63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A616-E3CA-4AF7-91D3-62A66039F2E6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D7CF-2F53-4068-BD67-76F913D638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37A616-E3CA-4AF7-91D3-62A66039F2E6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5AD7CF-2F53-4068-BD67-76F913D63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653136"/>
            <a:ext cx="7344816" cy="1008112"/>
          </a:xfrm>
        </p:spPr>
        <p:txBody>
          <a:bodyPr>
            <a:normAutofit/>
          </a:bodyPr>
          <a:lstStyle/>
          <a:p>
            <a:pPr marL="228600" algn="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effectLst/>
                <a:latin typeface="Times New Roman"/>
                <a:ea typeface="SimSun"/>
              </a:rPr>
              <a:t>Выполнила: обучающаяся  6 класса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Times New Roman"/>
                <a:ea typeface="SimSun"/>
              </a:rPr>
              <a:t>Лопина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/>
                <a:ea typeface="SimSun"/>
              </a:rPr>
              <a:t> Татьяна</a:t>
            </a:r>
          </a:p>
          <a:p>
            <a:pPr marL="228600" algn="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SimSun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SimSun"/>
              </a:rPr>
              <a:t>   Руководитель: учитель географии </a:t>
            </a:r>
            <a:r>
              <a:rPr lang="ru-RU" dirty="0" err="1" smtClean="0">
                <a:solidFill>
                  <a:schemeClr val="tx1"/>
                </a:solidFill>
                <a:latin typeface="Times New Roman"/>
                <a:ea typeface="SimSun"/>
              </a:rPr>
              <a:t>Абетова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SimSun"/>
              </a:rPr>
              <a:t> К.Т.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340769"/>
            <a:ext cx="8352928" cy="2016224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sz="5400" dirty="0" smtClean="0">
                <a:solidFill>
                  <a:schemeClr val="tx1"/>
                </a:solidFill>
              </a:rPr>
              <a:t>Тема: «Деревня, которой нет на карте»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8640"/>
            <a:ext cx="8496944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SimSun"/>
              </a:rPr>
              <a:t>Муниципальное бюджетное общеобразовательное учреждение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SimSun"/>
              </a:rPr>
              <a:t> Морозовская средняя общеобразовательная школа</a:t>
            </a:r>
            <a:endParaRPr lang="ru-RU" sz="2000" dirty="0" smtClean="0">
              <a:effectLst/>
              <a:latin typeface="Times New Roman"/>
              <a:ea typeface="SimSu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SimSun"/>
              </a:rPr>
              <a:t> </a:t>
            </a:r>
            <a:endParaRPr lang="ru-RU" sz="1600" dirty="0">
              <a:effectLst/>
              <a:latin typeface="Times New Roman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219525432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0-tub-ru.yandex.net/i?id=f15f42abab11bd83d079fd20c0abd552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801458"/>
            <a:ext cx="6295008" cy="4715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0-tub-ru.yandex.net/i?id=bb07491f75f85c7b6d7547fbaaec8813&amp;n=33&amp;h=215&amp;w=2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85548"/>
            <a:ext cx="6096705" cy="4567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207292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User\Desktop\IMG_4116.JPG"/>
          <p:cNvPicPr/>
          <p:nvPr/>
        </p:nvPicPr>
        <p:blipFill rotWithShape="1">
          <a:blip r:embed="rId2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06" y="365076"/>
            <a:ext cx="8964487" cy="6480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5305054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112508"/>
            <a:ext cx="82153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latin typeface="Times New Roman"/>
                <a:ea typeface="SimSun"/>
              </a:rPr>
              <a:t> </a:t>
            </a:r>
            <a:r>
              <a:rPr lang="ru-RU" sz="2400" dirty="0">
                <a:latin typeface="Times New Roman"/>
                <a:ea typeface="SimSun"/>
              </a:rPr>
              <a:t>Из воспоминаний  Анны  Германовны  Перебейнос,</a:t>
            </a:r>
            <a:br>
              <a:rPr lang="ru-RU" sz="2400" dirty="0">
                <a:latin typeface="Times New Roman"/>
                <a:ea typeface="SimSun"/>
              </a:rPr>
            </a:br>
            <a:r>
              <a:rPr lang="ru-RU" sz="2400" dirty="0">
                <a:latin typeface="Times New Roman"/>
                <a:ea typeface="SimSun"/>
              </a:rPr>
              <a:t>Анны Дмитриевны  (</a:t>
            </a:r>
            <a:r>
              <a:rPr lang="ru-RU" sz="2400" dirty="0" smtClean="0">
                <a:latin typeface="Times New Roman"/>
                <a:ea typeface="SimSun"/>
              </a:rPr>
              <a:t>Кондратенко)Кравченко: </a:t>
            </a:r>
            <a:r>
              <a:rPr lang="ru-RU" sz="2400" dirty="0" smtClean="0">
                <a:effectLst/>
                <a:latin typeface="Times New Roman"/>
                <a:ea typeface="SimSun"/>
              </a:rPr>
              <a:t>«В деревне  была  школа. Это  небольшое здание находилось   2 кабинета.  Учились до 4 класса. После чего сдавали экзамены. Продолжали обучение в сёлах  </a:t>
            </a:r>
            <a:r>
              <a:rPr lang="ru-RU" sz="2400" dirty="0" err="1" smtClean="0">
                <a:effectLst/>
                <a:latin typeface="Times New Roman"/>
                <a:ea typeface="SimSun"/>
              </a:rPr>
              <a:t>Морозовка</a:t>
            </a:r>
            <a:r>
              <a:rPr lang="ru-RU" sz="2400" dirty="0" smtClean="0">
                <a:effectLst/>
                <a:latin typeface="Times New Roman"/>
                <a:ea typeface="SimSun"/>
              </a:rPr>
              <a:t>,  </a:t>
            </a:r>
            <a:r>
              <a:rPr lang="ru-RU" sz="2400" dirty="0" err="1" smtClean="0">
                <a:effectLst/>
                <a:latin typeface="Times New Roman"/>
                <a:ea typeface="SimSun"/>
              </a:rPr>
              <a:t>Кучугур</a:t>
            </a:r>
            <a:r>
              <a:rPr lang="ru-RU" sz="2400" dirty="0" smtClean="0">
                <a:effectLst/>
                <a:latin typeface="Times New Roman"/>
                <a:ea typeface="SimSun"/>
              </a:rPr>
              <a:t>. Учителями были </a:t>
            </a:r>
            <a:r>
              <a:rPr lang="ru-RU" sz="2400" dirty="0" err="1" smtClean="0">
                <a:effectLst/>
                <a:latin typeface="Times New Roman"/>
                <a:ea typeface="SimSun"/>
              </a:rPr>
              <a:t>Новак</a:t>
            </a:r>
            <a:r>
              <a:rPr lang="ru-RU" sz="2400" dirty="0" smtClean="0">
                <a:effectLst/>
                <a:latin typeface="Times New Roman"/>
                <a:ea typeface="SimSun"/>
              </a:rPr>
              <a:t> </a:t>
            </a:r>
            <a:r>
              <a:rPr lang="ru-RU" sz="2400" dirty="0" smtClean="0">
                <a:latin typeface="Times New Roman"/>
                <a:ea typeface="SimSun"/>
              </a:rPr>
              <a:t>Анна</a:t>
            </a:r>
            <a:r>
              <a:rPr lang="ru-RU" sz="2400" dirty="0" smtClean="0">
                <a:effectLst/>
                <a:latin typeface="Times New Roman"/>
                <a:ea typeface="SimSun"/>
              </a:rPr>
              <a:t> Степановна, Терещенко Иван Лукич, которые приезжали  с   </a:t>
            </a:r>
          </a:p>
          <a:p>
            <a:r>
              <a:rPr lang="ru-RU" sz="2400" dirty="0" smtClean="0">
                <a:effectLst/>
                <a:latin typeface="Times New Roman"/>
                <a:ea typeface="SimSun"/>
              </a:rPr>
              <a:t>с. </a:t>
            </a:r>
            <a:r>
              <a:rPr lang="ru-RU" sz="2400" dirty="0" err="1" smtClean="0">
                <a:effectLst/>
                <a:latin typeface="Times New Roman"/>
                <a:ea typeface="SimSun"/>
              </a:rPr>
              <a:t>Морозовка</a:t>
            </a:r>
            <a:r>
              <a:rPr lang="ru-RU" sz="2400" dirty="0" smtClean="0">
                <a:effectLst/>
                <a:latin typeface="Times New Roman"/>
                <a:ea typeface="SimSun"/>
              </a:rPr>
              <a:t>».</a:t>
            </a:r>
            <a:endParaRPr lang="ru-RU" sz="2400" dirty="0"/>
          </a:p>
        </p:txBody>
      </p:sp>
      <p:pic>
        <p:nvPicPr>
          <p:cNvPr id="2050" name="Picture 2" descr="E:\DCIM\100ANDRO\IMG_413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73655" y="3159496"/>
            <a:ext cx="5470345" cy="3698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004509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381642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SimSun"/>
              </a:rPr>
              <a:t>    Из воспоминаний Галины  </a:t>
            </a:r>
            <a:r>
              <a:rPr lang="ru-RU" sz="2400" dirty="0" err="1" smtClean="0">
                <a:effectLst/>
                <a:latin typeface="Times New Roman"/>
                <a:ea typeface="SimSun"/>
              </a:rPr>
              <a:t>Новак</a:t>
            </a:r>
            <a:r>
              <a:rPr lang="ru-RU" sz="2400" dirty="0" smtClean="0">
                <a:effectLst/>
                <a:latin typeface="Times New Roman"/>
                <a:ea typeface="SimSun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SimSun"/>
              </a:rPr>
              <a:t>(Остапенко). «Сеяли зерно  вручную.  Косили косой, собирали в снопы. В колхозе был трактор, к которому был прикреплен барабан. Мой отец подавал пшеницу в такой агрегат. Однажды  барабан  закрутил  рукав и  поранил руку. 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SimSun"/>
              </a:rPr>
              <a:t> </a:t>
            </a:r>
            <a:r>
              <a:rPr lang="ru-RU" sz="2400" dirty="0" smtClean="0">
                <a:latin typeface="Times New Roman"/>
                <a:ea typeface="SimSun"/>
              </a:rPr>
              <a:t>    </a:t>
            </a:r>
            <a:r>
              <a:rPr lang="ru-RU" sz="2400" dirty="0" smtClean="0">
                <a:effectLst/>
                <a:latin typeface="Times New Roman"/>
                <a:ea typeface="SimSun"/>
              </a:rPr>
              <a:t>В деревне была организована  приёмка молока.  Обрат возвращали. Его варили с земляникой и этим питались» </a:t>
            </a:r>
            <a:endParaRPr lang="ru-RU" sz="2000" dirty="0">
              <a:effectLst/>
              <a:latin typeface="Times New Roman"/>
              <a:ea typeface="SimSun"/>
            </a:endParaRPr>
          </a:p>
        </p:txBody>
      </p:sp>
      <p:pic>
        <p:nvPicPr>
          <p:cNvPr id="1026" name="Picture 2" descr="E:\DCIM\100ANDRO\IMG_413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3928" y="1252896"/>
            <a:ext cx="5231033" cy="389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607832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332656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период войны ослабела. Горе и слезы принесла с собой война.  Как и весь народ России,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жители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Берёзовки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бросили все силы   борьбу с неприятелем. Мужское население было призвано на защиту Отечества, в деревне остались женщины, дети и старики. У них была высокая цель – сберечь родную землю, на которой родились и выросли. </a:t>
            </a:r>
          </a:p>
        </p:txBody>
      </p:sp>
      <p:pic>
        <p:nvPicPr>
          <p:cNvPr id="1028" name="Picture 4" descr="https://im0-tub-ru.yandex.net/i?id=490039617b3cc0abbe1098ba558d855b&amp;n=33&amp;h=215&amp;w=2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2996952"/>
            <a:ext cx="4824536" cy="362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826083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692696"/>
            <a:ext cx="8280920" cy="4504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/>
                <a:ea typeface="SimSun"/>
              </a:rPr>
              <a:t>Из воспоминаний Галины  Антоновны </a:t>
            </a:r>
            <a:r>
              <a:rPr lang="ru-RU" sz="2400" dirty="0" err="1" smtClean="0">
                <a:latin typeface="Times New Roman"/>
                <a:ea typeface="SimSun"/>
              </a:rPr>
              <a:t>Новак</a:t>
            </a:r>
            <a:r>
              <a:rPr lang="ru-RU" sz="2400" dirty="0" smtClean="0">
                <a:latin typeface="Times New Roman"/>
                <a:ea typeface="SimSun"/>
              </a:rPr>
              <a:t> (</a:t>
            </a:r>
            <a:r>
              <a:rPr lang="ru-RU" sz="2400" dirty="0" err="1" smtClean="0">
                <a:latin typeface="Times New Roman"/>
                <a:ea typeface="SimSun"/>
              </a:rPr>
              <a:t>Остапенко</a:t>
            </a:r>
            <a:r>
              <a:rPr lang="ru-RU" sz="2400" dirty="0" smtClean="0">
                <a:latin typeface="Times New Roman"/>
                <a:ea typeface="SimSun"/>
              </a:rPr>
              <a:t>)</a:t>
            </a:r>
            <a:r>
              <a:rPr lang="ru-RU" sz="2400" dirty="0" smtClean="0">
                <a:effectLst/>
                <a:latin typeface="Times New Roman"/>
                <a:ea typeface="SimSun"/>
              </a:rPr>
              <a:t> «Моего отца не брали на войну, так как у него была ранена рука, лишь после выздоровления в 1942 году  ушел на фронт. Больше мы его не видели, пропал без вести»</a:t>
            </a:r>
            <a:endParaRPr lang="ru-RU" sz="2000" dirty="0" smtClean="0">
              <a:effectLst/>
              <a:latin typeface="Times New Roman"/>
              <a:ea typeface="SimSun"/>
            </a:endParaRPr>
          </a:p>
          <a:p>
            <a:r>
              <a:rPr lang="ru-RU" sz="2400" dirty="0" smtClean="0">
                <a:effectLst/>
                <a:latin typeface="Times New Roman"/>
                <a:ea typeface="SimSun"/>
              </a:rPr>
              <a:t>«Во время войны в деревню были переселены немцы из Поволжья. Они меняли свои вещи на продукты. Никогда не забуду, как погибла женщина, которая пошла в поисках еды  в соседнюю деревню. В Больших Луках, </a:t>
            </a:r>
            <a:r>
              <a:rPr lang="ru-RU" sz="2400" dirty="0" err="1" smtClean="0">
                <a:effectLst/>
                <a:latin typeface="Times New Roman"/>
                <a:ea typeface="SimSun"/>
              </a:rPr>
              <a:t>Кучугуре</a:t>
            </a:r>
            <a:r>
              <a:rPr lang="ru-RU" sz="2400" dirty="0" smtClean="0">
                <a:effectLst/>
                <a:latin typeface="Times New Roman"/>
                <a:ea typeface="SimSun"/>
              </a:rPr>
              <a:t> люди жили  лучше. На обратном пути она замерзла. Некоторые односельчане опухали от недоедания. Их увозили в Карасук, чтобы вылечить»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46288809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1.bp.blogspot.com/-wUXYJFRro4c/U2wde6j5dfI/AAAAAAAB3YQ/n9BpXtQFsOA/s1600/%D0%90%D0%BD%D0%B4%D1%80%D0%B5%D0%B9+%D0%9B%D1%8F%D1%85+%D0%A1%D0%BE+%D1%81%D0%BB%D0%B5%D0%B7%D0%B0%D0%BC%D0%B8+%D0%BD%D0%B0+%D0%B3%D0%BB%D0%B0%D0%B7%D0%B0%D1%85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-762000"/>
            <a:ext cx="721995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214290"/>
            <a:ext cx="8643998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SimSun"/>
              </a:rPr>
              <a:t>Из воспоминаний  жителей села </a:t>
            </a:r>
            <a:r>
              <a:rPr lang="ru-RU" sz="2400" dirty="0" err="1" smtClean="0">
                <a:effectLst/>
                <a:latin typeface="Times New Roman"/>
                <a:ea typeface="SimSun"/>
              </a:rPr>
              <a:t>Морозовка</a:t>
            </a:r>
            <a:r>
              <a:rPr lang="ru-RU" sz="2400" dirty="0" smtClean="0">
                <a:effectLst/>
                <a:latin typeface="Times New Roman"/>
                <a:ea typeface="SimSun"/>
              </a:rPr>
              <a:t> «молодежь  70-80 </a:t>
            </a:r>
            <a:r>
              <a:rPr lang="ru-RU" sz="2400" dirty="0" err="1" smtClean="0">
                <a:effectLst/>
                <a:latin typeface="Times New Roman"/>
                <a:ea typeface="SimSun"/>
              </a:rPr>
              <a:t>гг</a:t>
            </a:r>
            <a:r>
              <a:rPr lang="ru-RU" sz="2400" dirty="0" smtClean="0">
                <a:effectLst/>
                <a:latin typeface="Times New Roman"/>
                <a:ea typeface="SimSun"/>
              </a:rPr>
              <a:t> ездила на грузовой машине в </a:t>
            </a:r>
            <a:r>
              <a:rPr lang="ru-RU" sz="2400" dirty="0" err="1" smtClean="0">
                <a:effectLst/>
                <a:latin typeface="Times New Roman"/>
                <a:ea typeface="SimSun"/>
              </a:rPr>
              <a:t>Берёзовку</a:t>
            </a:r>
            <a:r>
              <a:rPr lang="ru-RU" sz="2400" dirty="0" smtClean="0">
                <a:effectLst/>
                <a:latin typeface="Times New Roman"/>
                <a:ea typeface="SimSun"/>
              </a:rPr>
              <a:t> на танцы. Почему же именно в </a:t>
            </a:r>
            <a:r>
              <a:rPr lang="ru-RU" sz="2400" dirty="0" err="1" smtClean="0">
                <a:effectLst/>
                <a:latin typeface="Times New Roman"/>
                <a:ea typeface="SimSun"/>
              </a:rPr>
              <a:t>Берёзовку</a:t>
            </a:r>
            <a:r>
              <a:rPr lang="ru-RU" sz="2400" dirty="0" smtClean="0">
                <a:effectLst/>
                <a:latin typeface="Times New Roman"/>
                <a:ea typeface="SimSun"/>
              </a:rPr>
              <a:t>? В деревне существовал инструментальный ансамбль, именно  живая музыка привлекала молодежь округи. В группе пели </a:t>
            </a:r>
            <a:r>
              <a:rPr lang="ru-RU" sz="2400" dirty="0" err="1" smtClean="0">
                <a:effectLst/>
                <a:latin typeface="Times New Roman"/>
                <a:ea typeface="SimSun"/>
              </a:rPr>
              <a:t>Рыскаленко</a:t>
            </a:r>
            <a:r>
              <a:rPr lang="ru-RU" sz="2400" dirty="0" smtClean="0">
                <a:effectLst/>
                <a:latin typeface="Times New Roman"/>
                <a:ea typeface="SimSun"/>
              </a:rPr>
              <a:t> Сергей, Александр (гитарист, солист), </a:t>
            </a:r>
            <a:r>
              <a:rPr lang="ru-RU" sz="2400" dirty="0" err="1" smtClean="0">
                <a:effectLst/>
                <a:latin typeface="Times New Roman"/>
                <a:ea typeface="SimSun"/>
              </a:rPr>
              <a:t>Загарюк</a:t>
            </a:r>
            <a:r>
              <a:rPr lang="ru-RU" sz="2400" dirty="0" smtClean="0">
                <a:effectLst/>
                <a:latin typeface="Times New Roman"/>
                <a:ea typeface="SimSun"/>
              </a:rPr>
              <a:t> Павел (гитарист), </a:t>
            </a:r>
            <a:r>
              <a:rPr lang="ru-RU" sz="2400" dirty="0" err="1" smtClean="0">
                <a:effectLst/>
                <a:latin typeface="Times New Roman"/>
                <a:ea typeface="SimSun"/>
              </a:rPr>
              <a:t>Соловицкий</a:t>
            </a:r>
            <a:r>
              <a:rPr lang="ru-RU" sz="2400" dirty="0" smtClean="0">
                <a:effectLst/>
                <a:latin typeface="Times New Roman"/>
                <a:ea typeface="SimSun"/>
              </a:rPr>
              <a:t> Владимир, </a:t>
            </a:r>
            <a:r>
              <a:rPr lang="ru-RU" sz="2400" dirty="0" err="1" smtClean="0">
                <a:effectLst/>
                <a:latin typeface="Times New Roman"/>
                <a:ea typeface="SimSun"/>
              </a:rPr>
              <a:t>Сурмей</a:t>
            </a:r>
            <a:r>
              <a:rPr lang="ru-RU" sz="2400" dirty="0" smtClean="0">
                <a:effectLst/>
                <a:latin typeface="Times New Roman"/>
                <a:ea typeface="SimSun"/>
              </a:rPr>
              <a:t> Николай (барабанщик).</a:t>
            </a:r>
            <a:endParaRPr lang="ru-RU" sz="2000" dirty="0">
              <a:effectLst/>
              <a:latin typeface="Times New Roman"/>
              <a:ea typeface="SimSun"/>
            </a:endParaRPr>
          </a:p>
        </p:txBody>
      </p:sp>
      <p:pic>
        <p:nvPicPr>
          <p:cNvPr id="3074" name="Picture 2" descr="C:\Users\User\Desktop\im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3396522"/>
            <a:ext cx="4372744" cy="3279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286505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6050"/>
            <a:ext cx="9144000" cy="7829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</a:rPr>
              <a:t>НОВОСИБИРСКАЯ ОБЛАСТЬ</a:t>
            </a:r>
            <a:br>
              <a:rPr lang="ru-RU" sz="2000" dirty="0" smtClean="0">
                <a:effectLst/>
                <a:latin typeface="Times New Roman"/>
                <a:ea typeface="Times New Roman"/>
              </a:rPr>
            </a:br>
            <a:r>
              <a:rPr lang="ru-RU" sz="2000" dirty="0" smtClean="0">
                <a:effectLst/>
                <a:latin typeface="Times New Roman"/>
                <a:ea typeface="Times New Roman"/>
              </a:rPr>
              <a:t>ЗАКОН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400" dirty="0" smtClean="0">
                <a:effectLst/>
                <a:latin typeface="Times New Roman"/>
                <a:ea typeface="Times New Roman"/>
              </a:rPr>
            </a:br>
            <a:r>
              <a:rPr lang="ru-RU" sz="2400" dirty="0" smtClean="0">
                <a:effectLst/>
                <a:latin typeface="Times New Roman"/>
                <a:ea typeface="Times New Roman"/>
              </a:rPr>
              <a:t>Об упразднении деревни Березовка муниципального образования</a:t>
            </a:r>
            <a:br>
              <a:rPr lang="ru-RU" sz="2400" dirty="0" smtClean="0">
                <a:effectLst/>
                <a:latin typeface="Times New Roman"/>
                <a:ea typeface="Times New Roman"/>
              </a:rPr>
            </a:br>
            <a:r>
              <a:rPr lang="ru-RU" sz="2400" dirty="0" err="1" smtClean="0">
                <a:effectLst/>
                <a:latin typeface="Times New Roman"/>
                <a:ea typeface="Times New Roman"/>
              </a:rPr>
              <a:t>Чернокурьинского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сельсовета Карасукского района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Новосибирс.обл</a:t>
            </a:r>
            <a:endParaRPr lang="ru-RU" sz="2400" dirty="0" smtClean="0">
              <a:effectLst/>
              <a:latin typeface="Times New Roman"/>
              <a:ea typeface="SimSu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/>
                <a:ea typeface="Times New Roman"/>
              </a:rPr>
              <a:t>Статья 1.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400" dirty="0" smtClean="0">
                <a:effectLst/>
                <a:latin typeface="Times New Roman"/>
                <a:ea typeface="Times New Roman"/>
              </a:rPr>
            </a:br>
            <a:r>
              <a:rPr lang="ru-RU" sz="2400" dirty="0" smtClean="0">
                <a:effectLst/>
                <a:latin typeface="Times New Roman"/>
                <a:ea typeface="Times New Roman"/>
              </a:rPr>
              <a:t>Упразднить деревню Березовка муниципального образования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Чернокурьинского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сельсовета Карасукского района Новосибирской области.</a:t>
            </a:r>
            <a:br>
              <a:rPr lang="ru-RU" sz="2400" dirty="0" smtClean="0">
                <a:effectLst/>
                <a:latin typeface="Times New Roman"/>
                <a:ea typeface="Times New Roman"/>
              </a:rPr>
            </a:br>
            <a:r>
              <a:rPr lang="ru-RU" sz="2400" b="1" dirty="0" smtClean="0">
                <a:effectLst/>
                <a:latin typeface="Times New Roman"/>
                <a:ea typeface="Times New Roman"/>
              </a:rPr>
              <a:t>Статья 2.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400" dirty="0" smtClean="0">
                <a:effectLst/>
                <a:latin typeface="Times New Roman"/>
                <a:ea typeface="Times New Roman"/>
              </a:rPr>
            </a:br>
            <a:r>
              <a:rPr lang="ru-RU" sz="2400" dirty="0" smtClean="0">
                <a:effectLst/>
                <a:latin typeface="Times New Roman"/>
                <a:ea typeface="Times New Roman"/>
              </a:rPr>
              <a:t>Настоящий закон вступает в силу со дня его официального опубликования.</a:t>
            </a:r>
            <a:endParaRPr lang="ru-RU" sz="2400" dirty="0" smtClean="0">
              <a:effectLst/>
              <a:latin typeface="Times New Roman"/>
              <a:ea typeface="SimSun"/>
            </a:endParaRPr>
          </a:p>
          <a:p>
            <a:pPr algn="r"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Глава администрации</a:t>
            </a:r>
            <a:br>
              <a:rPr lang="ru-RU" sz="2400" dirty="0" smtClean="0">
                <a:effectLst/>
                <a:latin typeface="Times New Roman"/>
                <a:ea typeface="Times New Roman"/>
              </a:rPr>
            </a:br>
            <a:r>
              <a:rPr lang="ru-RU" sz="2400" dirty="0" smtClean="0">
                <a:effectLst/>
                <a:latin typeface="Times New Roman"/>
                <a:ea typeface="Times New Roman"/>
              </a:rPr>
              <a:t>Новосибирской области</a:t>
            </a:r>
            <a:br>
              <a:rPr lang="ru-RU" sz="2400" dirty="0" smtClean="0">
                <a:effectLst/>
                <a:latin typeface="Times New Roman"/>
                <a:ea typeface="Times New Roman"/>
              </a:rPr>
            </a:br>
            <a:r>
              <a:rPr lang="ru-RU" sz="2400" dirty="0" err="1" smtClean="0">
                <a:effectLst/>
                <a:latin typeface="Times New Roman"/>
                <a:ea typeface="Times New Roman"/>
              </a:rPr>
              <a:t>В.А.Толоконский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</a:t>
            </a:r>
            <a:endParaRPr lang="ru-RU" sz="2400" dirty="0" smtClean="0">
              <a:effectLst/>
              <a:latin typeface="Times New Roman"/>
              <a:ea typeface="SimSun"/>
            </a:endParaRPr>
          </a:p>
          <a:p>
            <a:r>
              <a:rPr lang="ru-RU" sz="24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400" dirty="0" smtClean="0">
                <a:effectLst/>
                <a:latin typeface="Times New Roman"/>
                <a:ea typeface="Times New Roman"/>
              </a:rPr>
            </a:br>
            <a:r>
              <a:rPr lang="ru-RU" sz="2400" dirty="0" err="1" smtClean="0">
                <a:effectLst/>
                <a:latin typeface="Times New Roman"/>
                <a:ea typeface="Times New Roman"/>
              </a:rPr>
              <a:t>г.Новосибирск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400" dirty="0" smtClean="0">
                <a:effectLst/>
                <a:latin typeface="Times New Roman"/>
                <a:ea typeface="Times New Roman"/>
              </a:rPr>
            </a:br>
            <a:r>
              <a:rPr lang="ru-RU" sz="2400" dirty="0" smtClean="0">
                <a:effectLst/>
                <a:latin typeface="Times New Roman"/>
                <a:ea typeface="Times New Roman"/>
              </a:rPr>
              <a:t>Красный проспект, 18</a:t>
            </a:r>
            <a:br>
              <a:rPr lang="ru-RU" sz="2400" dirty="0" smtClean="0">
                <a:effectLst/>
                <a:latin typeface="Times New Roman"/>
                <a:ea typeface="Times New Roman"/>
              </a:rPr>
            </a:br>
            <a:r>
              <a:rPr lang="ru-RU" sz="2400" dirty="0" smtClean="0">
                <a:effectLst/>
                <a:latin typeface="Times New Roman"/>
                <a:ea typeface="Times New Roman"/>
              </a:rPr>
              <a:t>"___"_________ 2002 г.</a:t>
            </a:r>
            <a:br>
              <a:rPr lang="ru-RU" sz="2400" dirty="0" smtClean="0">
                <a:effectLst/>
                <a:latin typeface="Times New Roman"/>
                <a:ea typeface="Times New Roman"/>
              </a:rPr>
            </a:br>
            <a:r>
              <a:rPr lang="ru-RU" sz="2400" dirty="0" smtClean="0">
                <a:effectLst/>
                <a:latin typeface="Times New Roman"/>
                <a:ea typeface="Times New Roman"/>
              </a:rPr>
              <a:t>N____________ ОЗ</a:t>
            </a: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dirty="0" smtClean="0"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739114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3888432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/>
                <a:ea typeface="SimSun"/>
              </a:rPr>
              <a:t>Школьники</a:t>
            </a:r>
            <a:endParaRPr lang="ru-RU" sz="2400" b="1" dirty="0" smtClean="0">
              <a:effectLst/>
              <a:latin typeface="Times New Roman"/>
              <a:ea typeface="SimSu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Вы что-нибудь слышали о  деревне </a:t>
            </a:r>
            <a:r>
              <a:rPr lang="ru-RU" sz="2800" dirty="0" err="1" smtClean="0">
                <a:effectLst/>
                <a:latin typeface="Times New Roman"/>
                <a:ea typeface="Calibri"/>
                <a:cs typeface="Times New Roman"/>
              </a:rPr>
              <a:t>Берёзовка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?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Если да, то где примерно она находилась?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А вы знаете, бывших жителей </a:t>
            </a:r>
            <a:r>
              <a:rPr lang="ru-RU" sz="2800" dirty="0" err="1" smtClean="0">
                <a:effectLst/>
                <a:latin typeface="Times New Roman"/>
                <a:ea typeface="Calibri"/>
                <a:cs typeface="Times New Roman"/>
              </a:rPr>
              <a:t>Берёзовки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?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Хотели бы жить там?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Если да, то почему?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0462" y="94969"/>
            <a:ext cx="4572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algn="just"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/>
                <a:ea typeface="Calibri"/>
                <a:cs typeface="Times New Roman"/>
              </a:rPr>
              <a:t>Взрослые</a:t>
            </a:r>
            <a:endParaRPr lang="ru-RU" sz="2000" b="1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Вы что-нибудь слышали о  деревне </a:t>
            </a:r>
            <a:r>
              <a:rPr lang="ru-RU" sz="2800" dirty="0" err="1" smtClean="0">
                <a:effectLst/>
                <a:latin typeface="Times New Roman"/>
                <a:ea typeface="Calibri"/>
                <a:cs typeface="Times New Roman"/>
              </a:rPr>
              <a:t>Берёзовка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?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Если да, то где примерно она находилась?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В каком году она образовалась?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Сколько там было улиц?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А вы знаете, жителей </a:t>
            </a:r>
            <a:r>
              <a:rPr lang="ru-RU" sz="2800" dirty="0" err="1" smtClean="0">
                <a:effectLst/>
                <a:latin typeface="Times New Roman"/>
                <a:ea typeface="Calibri"/>
                <a:cs typeface="Times New Roman"/>
              </a:rPr>
              <a:t>Берёзовки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?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Была ли школа?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Чем занимались жители?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Хотели бы жить там?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Если да, то почему?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4257128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5805264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pc="40" dirty="0" smtClean="0">
                <a:solidFill>
                  <a:srgbClr val="000000"/>
                </a:solidFill>
                <a:effectLst/>
                <a:latin typeface="Times New Roman"/>
                <a:ea typeface="SimSun"/>
              </a:rPr>
              <a:t>Исчезнувшие деревни, брошенные.… Как много их по России! </a:t>
            </a:r>
            <a:endParaRPr lang="ru-RU" sz="2400" dirty="0"/>
          </a:p>
        </p:txBody>
      </p:sp>
      <p:pic>
        <p:nvPicPr>
          <p:cNvPr id="1026" name="Picture 2" descr="https://im0-tub-ru.yandex.net/i?id=cd3eefcd45c0b9f63179417d10eff290&amp;n=33&amp;h=215&amp;w=3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735620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w2.google.com/mw-panoramio/photos/medium/654175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8118"/>
            <a:ext cx="7272808" cy="54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463943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803440509"/>
              </p:ext>
            </p:extLst>
          </p:nvPr>
        </p:nvGraphicFramePr>
        <p:xfrm>
          <a:off x="0" y="260648"/>
          <a:ext cx="914400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4125434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14356"/>
            <a:ext cx="8572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Заключение:</a:t>
            </a:r>
          </a:p>
          <a:p>
            <a:r>
              <a:rPr lang="ru-RU" sz="2400" b="1" dirty="0" smtClean="0"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        </a:t>
            </a:r>
            <a:r>
              <a:rPr lang="ru-RU" sz="2400" dirty="0" smtClean="0"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ходе исследования и поисков была проделана  работа сбора материалов по истории   деревни Березовка, которой больше нет на карте. Опрошены бывшие жители, восстановлены местоположение и планировка деревни. Собраны воедино  материалы.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ea typeface="SimSun"/>
                <a:cs typeface="Times New Roman" pitchFamily="18" charset="0"/>
              </a:rPr>
              <a:t>     Малая Родина, это то, что приходит с годами.  Только взрослея, мы понимаем, как важно знать свою историю, родную землю, где выросли  наши предки. Интерес к истории своей деревни, села, района, к собственному происхождению никогда не угасал, но особенно возрос он в последнее время.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67193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проект17\бер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28604"/>
            <a:ext cx="8429684" cy="61925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788024" y="59272"/>
            <a:ext cx="4235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Встреча  жителей д. Березовка  </a:t>
            </a:r>
            <a:r>
              <a:rPr lang="ru-RU" dirty="0"/>
              <a:t>2015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511853" cy="608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2267744" y="6215082"/>
            <a:ext cx="6876256" cy="642918"/>
          </a:xfrm>
          <a:prstGeom prst="rect">
            <a:avLst/>
          </a:prstGeom>
        </p:spPr>
        <p:txBody>
          <a:bodyPr/>
          <a:lstStyle/>
          <a:p>
            <a:pPr marL="320040" lvl="0" indent="-320040" algn="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b="1" dirty="0"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Встреча  жителей д. Березовка  2015 </a:t>
            </a:r>
          </a:p>
        </p:txBody>
      </p:sp>
    </p:spTree>
    <p:extLst>
      <p:ext uri="{BB962C8B-B14F-4D97-AF65-F5344CB8AC3E}">
        <p14:creationId xmlns:p14="http://schemas.microsoft.com/office/powerpoint/2010/main" val="2489639042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фото березовка\Новая папка (3)\DSCN00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65186"/>
            <a:ext cx="7786742" cy="578106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6072206"/>
            <a:ext cx="9144000" cy="785794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На встрече </a:t>
            </a:r>
            <a:r>
              <a:rPr lang="ru-RU" sz="2400" dirty="0" err="1">
                <a:solidFill>
                  <a:schemeClr val="tx1"/>
                </a:solidFill>
              </a:rPr>
              <a:t>б</a:t>
            </a:r>
            <a:r>
              <a:rPr lang="ru-RU" sz="2400" dirty="0" err="1" smtClean="0">
                <a:solidFill>
                  <a:schemeClr val="tx1"/>
                </a:solidFill>
              </a:rPr>
              <a:t>ерезовцев</a:t>
            </a:r>
            <a:r>
              <a:rPr lang="ru-RU" sz="2400" dirty="0" smtClean="0">
                <a:solidFill>
                  <a:schemeClr val="tx1"/>
                </a:solidFill>
              </a:rPr>
              <a:t>  2015 г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857232"/>
            <a:ext cx="86439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/>
                <a:ea typeface="SimSun"/>
              </a:rPr>
              <a:t> </a:t>
            </a:r>
          </a:p>
          <a:p>
            <a:r>
              <a:rPr lang="ru-RU" sz="2800" dirty="0" smtClean="0">
                <a:latin typeface="Times New Roman"/>
                <a:ea typeface="SimSun"/>
              </a:rPr>
              <a:t>… </a:t>
            </a:r>
            <a:r>
              <a:rPr lang="ru-RU" sz="2800" dirty="0" smtClean="0">
                <a:effectLst/>
                <a:latin typeface="Times New Roman"/>
                <a:ea typeface="SimSun"/>
              </a:rPr>
              <a:t> Уходит старое поколение, и вместе с ним исчезают события, сведения об исчезнувших деревнях. Но сегодня зачастую память о тех деревнях хранят только  берёзы, заглядывавшие в окна, кусты смородины, заросшие крапивой, кое-где оставшиеся фундаменты домов, да ещё старики, жившие когда-то в этих деревнях.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08065460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DC10041_0.t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63000" cy="6419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84915" y="825765"/>
            <a:ext cx="729797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6196037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9694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15000"/>
              </a:lnSpc>
            </a:pPr>
            <a:r>
              <a:rPr lang="ru-RU" sz="2400" b="1" dirty="0" smtClean="0">
                <a:effectLst/>
                <a:latin typeface="Times New Roman"/>
                <a:ea typeface="Times New Roman"/>
              </a:rPr>
              <a:t>Цель</a:t>
            </a:r>
            <a:r>
              <a:rPr lang="ru-RU" sz="2400" dirty="0" smtClean="0">
                <a:latin typeface="Times New Roman"/>
                <a:ea typeface="Times New Roman"/>
              </a:rPr>
              <a:t>: восстановление памяти об исчезнувшей деревне.</a:t>
            </a:r>
            <a:endParaRPr lang="ru-RU" sz="16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53817"/>
            <a:ext cx="835292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800" b="1" dirty="0">
                <a:latin typeface="Times New Roman"/>
                <a:ea typeface="Times New Roman"/>
              </a:rPr>
              <a:t>З</a:t>
            </a:r>
            <a:r>
              <a:rPr lang="ru-RU" sz="2800" b="1" dirty="0" smtClean="0">
                <a:effectLst/>
                <a:latin typeface="Times New Roman"/>
                <a:ea typeface="Times New Roman"/>
              </a:rPr>
              <a:t>адачи:</a:t>
            </a:r>
            <a:endParaRPr lang="ru-RU" sz="2400" b="1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 smtClean="0">
                <a:effectLst/>
                <a:latin typeface="Times New Roman"/>
                <a:ea typeface="Times New Roman"/>
              </a:rPr>
              <a:t>Найти информацию об истории  деревни </a:t>
            </a:r>
            <a:r>
              <a:rPr lang="ru-RU" sz="2800" dirty="0" err="1" smtClean="0">
                <a:effectLst/>
                <a:latin typeface="Times New Roman"/>
                <a:ea typeface="Times New Roman"/>
              </a:rPr>
              <a:t>Берёзовка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;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 smtClean="0">
                <a:effectLst/>
                <a:latin typeface="Times New Roman"/>
                <a:ea typeface="Times New Roman"/>
              </a:rPr>
              <a:t>Сбор свидетельств очевидцев о том, как жили, чему радовались и огорчались  жители;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 smtClean="0">
                <a:effectLst/>
                <a:latin typeface="Times New Roman"/>
                <a:ea typeface="Times New Roman"/>
              </a:rPr>
              <a:t>Составить план расположения домов по улице;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 smtClean="0">
                <a:effectLst/>
                <a:latin typeface="Times New Roman"/>
                <a:ea typeface="Times New Roman"/>
              </a:rPr>
              <a:t>Составить опросник (вопросы) для своих односельчан.</a:t>
            </a:r>
            <a:endParaRPr lang="ru-RU" sz="24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 smtClean="0">
                <a:effectLst/>
                <a:latin typeface="Times New Roman"/>
                <a:ea typeface="SimSun"/>
              </a:rPr>
              <a:t>Оформить и пополнить материалы  школьного краеведческого музея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31423701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Times New Roman"/>
              </a:rPr>
              <a:t>   </a:t>
            </a:r>
            <a:r>
              <a:rPr lang="ru-RU" sz="2800" b="1" dirty="0" smtClean="0">
                <a:effectLst/>
                <a:latin typeface="Times New Roman"/>
                <a:ea typeface="Times New Roman"/>
              </a:rPr>
              <a:t>Объект исследования:  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история  исчезнувшей   деревни  </a:t>
            </a:r>
            <a:r>
              <a:rPr lang="ru-RU" sz="2800" dirty="0" err="1" smtClean="0">
                <a:effectLst/>
                <a:latin typeface="Times New Roman"/>
                <a:ea typeface="Times New Roman"/>
              </a:rPr>
              <a:t>Берёзовка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Times New Roman"/>
              </a:rPr>
              <a:t>    </a:t>
            </a:r>
            <a:r>
              <a:rPr lang="ru-RU" sz="2800" b="1" dirty="0" smtClean="0">
                <a:effectLst/>
                <a:latin typeface="Times New Roman"/>
                <a:ea typeface="Times New Roman"/>
              </a:rPr>
              <a:t>Предмет исследования: 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историческое прошлое  жизни исчезнувшей  деревни.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r>
              <a:rPr lang="ru-RU" sz="2800" dirty="0" smtClean="0">
                <a:effectLst/>
                <a:latin typeface="Times New Roman"/>
                <a:ea typeface="SimSun"/>
              </a:rPr>
              <a:t>    </a:t>
            </a:r>
            <a:r>
              <a:rPr lang="ru-RU" sz="2800" b="1" dirty="0" smtClean="0">
                <a:effectLst/>
                <a:latin typeface="Times New Roman"/>
                <a:ea typeface="SimSun"/>
              </a:rPr>
              <a:t> Гипотеза</a:t>
            </a:r>
            <a:r>
              <a:rPr lang="ru-RU" sz="2800" dirty="0" smtClean="0">
                <a:effectLst/>
                <a:latin typeface="Times New Roman"/>
                <a:ea typeface="SimSun"/>
              </a:rPr>
              <a:t>: знание истории своего края, его прошлого помогает лучше оценить настоящее, воспитывает любовь и уважение к людям труда</a:t>
            </a:r>
            <a:endParaRPr lang="ru-RU" sz="2800" dirty="0">
              <a:latin typeface="Times New Roman"/>
              <a:ea typeface="SimSun"/>
            </a:endParaRPr>
          </a:p>
          <a:p>
            <a:r>
              <a:rPr lang="ru-RU" sz="2800" dirty="0" smtClean="0">
                <a:effectLst/>
                <a:latin typeface="Times New Roman"/>
                <a:ea typeface="SimSun"/>
              </a:rPr>
              <a:t/>
            </a:r>
            <a:br>
              <a:rPr lang="ru-RU" sz="2800" dirty="0" smtClean="0">
                <a:effectLst/>
                <a:latin typeface="Times New Roman"/>
                <a:ea typeface="SimSun"/>
              </a:rPr>
            </a:br>
            <a:r>
              <a:rPr lang="ru-RU" sz="2800" dirty="0" smtClean="0">
                <a:effectLst/>
                <a:latin typeface="Times New Roman"/>
                <a:ea typeface="SimSun"/>
              </a:rPr>
              <a:t>      </a:t>
            </a:r>
            <a:r>
              <a:rPr lang="ru-RU" sz="2800" b="1" dirty="0" smtClean="0">
                <a:effectLst/>
                <a:latin typeface="Times New Roman"/>
                <a:ea typeface="SimSun"/>
              </a:rPr>
              <a:t>Актуальность: </a:t>
            </a:r>
            <a:r>
              <a:rPr lang="ru-RU" sz="2800" dirty="0" smtClean="0">
                <a:latin typeface="Times New Roman"/>
                <a:ea typeface="SimSun"/>
              </a:rPr>
              <a:t>у каждого из нас есть малая родина, и мы должны знать её </a:t>
            </a:r>
            <a:r>
              <a:rPr lang="ru-RU" sz="2800" dirty="0" smtClean="0">
                <a:effectLst/>
                <a:latin typeface="Times New Roman"/>
                <a:ea typeface="SimSun"/>
              </a:rPr>
              <a:t> историю, она является частицей  нашей необъятной Родины. Без прошлого нет настоящего, без настоящего нет будущего.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96063607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7094"/>
            <a:ext cx="79525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/>
                <a:ea typeface="SimSun"/>
              </a:rPr>
              <a:t>     </a:t>
            </a:r>
            <a:r>
              <a:rPr lang="ru-RU" sz="2400" b="1" dirty="0" smtClean="0">
                <a:effectLst/>
                <a:latin typeface="Times New Roman"/>
                <a:ea typeface="SimSun"/>
              </a:rPr>
              <a:t>Научная новизна </a:t>
            </a:r>
            <a:r>
              <a:rPr lang="ru-RU" sz="2400" dirty="0" smtClean="0">
                <a:effectLst/>
                <a:latin typeface="Times New Roman"/>
                <a:ea typeface="SimSun"/>
              </a:rPr>
              <a:t>исследования заключается в том, что работа представляет собой первые попытки обобщения научно- исторического исследования исчезнувшей деревни.</a:t>
            </a:r>
          </a:p>
          <a:p>
            <a:r>
              <a:rPr lang="ru-RU" sz="2400" dirty="0" smtClean="0">
                <a:effectLst/>
                <a:latin typeface="Times New Roman"/>
                <a:ea typeface="SimSun"/>
              </a:rPr>
              <a:t> </a:t>
            </a:r>
            <a:br>
              <a:rPr lang="ru-RU" sz="2400" dirty="0" smtClean="0">
                <a:effectLst/>
                <a:latin typeface="Times New Roman"/>
                <a:ea typeface="SimSun"/>
              </a:rPr>
            </a:br>
            <a:r>
              <a:rPr lang="ru-RU" sz="2400" dirty="0" smtClean="0">
                <a:effectLst/>
                <a:latin typeface="Times New Roman"/>
                <a:ea typeface="SimSun"/>
              </a:rPr>
              <a:t>   </a:t>
            </a:r>
            <a:r>
              <a:rPr lang="ru-RU" sz="2400" b="1" dirty="0" smtClean="0">
                <a:effectLst/>
                <a:latin typeface="Times New Roman"/>
                <a:ea typeface="SimSun"/>
              </a:rPr>
              <a:t>Практическая значимость </a:t>
            </a:r>
            <a:r>
              <a:rPr lang="ru-RU" sz="2400" dirty="0" smtClean="0">
                <a:effectLst/>
                <a:latin typeface="Times New Roman"/>
                <a:ea typeface="SimSun"/>
              </a:rPr>
              <a:t>работы заключается в том, что собранные материалы расширяют наши представления о быте, укладе жизни наших предков. Работа может быть использована на уроках истории, уроках краеведения – изучения истории и географии родного края.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0008395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latin typeface="Times New Roman"/>
                <a:ea typeface="SimSun"/>
              </a:rPr>
              <a:t>    </a:t>
            </a:r>
            <a:r>
              <a:rPr lang="ru-RU" sz="2400" b="1" dirty="0" smtClean="0">
                <a:effectLst/>
                <a:latin typeface="Times New Roman"/>
                <a:ea typeface="SimSun"/>
              </a:rPr>
              <a:t>Методы: </a:t>
            </a:r>
            <a:r>
              <a:rPr lang="ru-RU" sz="2400" dirty="0" smtClean="0">
                <a:effectLst/>
                <a:latin typeface="Times New Roman"/>
                <a:ea typeface="SimSun"/>
              </a:rPr>
              <a:t>изучение архивных данных, беседы с бывшими жителями, запись воспоминаний, сбор</a:t>
            </a:r>
          </a:p>
          <a:p>
            <a:r>
              <a:rPr lang="ru-RU" sz="2400" dirty="0" smtClean="0">
                <a:effectLst/>
                <a:latin typeface="Times New Roman"/>
                <a:ea typeface="SimSun"/>
              </a:rPr>
              <a:t>фотографий, интервью</a:t>
            </a:r>
            <a:r>
              <a:rPr lang="ru-RU" sz="2400" dirty="0" smtClean="0">
                <a:latin typeface="Times New Roman"/>
                <a:ea typeface="SimSun"/>
              </a:rPr>
              <a:t>.</a:t>
            </a:r>
            <a:r>
              <a:rPr lang="ru-RU" sz="2400" dirty="0" smtClean="0">
                <a:effectLst/>
                <a:latin typeface="Times New Roman"/>
                <a:ea typeface="SimSun"/>
              </a:rPr>
              <a:t/>
            </a:r>
            <a:br>
              <a:rPr lang="ru-RU" sz="2400" dirty="0" smtClean="0">
                <a:effectLst/>
                <a:latin typeface="Times New Roman"/>
                <a:ea typeface="SimSun"/>
              </a:rPr>
            </a:br>
            <a:r>
              <a:rPr lang="ru-RU" sz="2400" dirty="0" smtClean="0">
                <a:effectLst/>
                <a:latin typeface="Times New Roman"/>
                <a:ea typeface="SimSun"/>
              </a:rPr>
              <a:t>   </a:t>
            </a:r>
            <a:endParaRPr lang="ru-RU" sz="2400" dirty="0"/>
          </a:p>
        </p:txBody>
      </p:sp>
      <p:pic>
        <p:nvPicPr>
          <p:cNvPr id="4098" name="Picture 2" descr="E:\14917231409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85926"/>
            <a:ext cx="4083918" cy="507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0040" y="184482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Перспективы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продолжить работу по дальнейшему сбору информации краеведческого материала; дополнить оформленную работу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541515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560" y="113125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latin typeface="Times New Roman"/>
                <a:ea typeface="SimSun"/>
              </a:rPr>
              <a:t>Деревня </a:t>
            </a:r>
            <a:r>
              <a:rPr lang="ru-RU" sz="2400" dirty="0" err="1" smtClean="0">
                <a:effectLst/>
                <a:latin typeface="Times New Roman"/>
                <a:ea typeface="SimSun"/>
              </a:rPr>
              <a:t>Берёзовка</a:t>
            </a:r>
            <a:r>
              <a:rPr lang="ru-RU" sz="2400" dirty="0" smtClean="0">
                <a:effectLst/>
                <a:latin typeface="Times New Roman"/>
                <a:ea typeface="SimSun"/>
              </a:rPr>
              <a:t> была образована  в 1908 году, по данным Государственного архива Томской  области (документы находятся в Карасукском краеведческом музее). </a:t>
            </a:r>
            <a:endParaRPr lang="ru-RU" sz="2400" dirty="0"/>
          </a:p>
        </p:txBody>
      </p:sp>
      <p:pic>
        <p:nvPicPr>
          <p:cNvPr id="2050" name="Picture 2" descr="F:\ГАТО Ф 196 Оп.15 Д.679 уч.Березовский ЧерК.в\SAM_34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18986">
            <a:off x="-257409" y="2095407"/>
            <a:ext cx="5026184" cy="396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ГАТО Ф 196 Оп.15 Д.679 уч.Березовский ЧерК.в\SAM_34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682586">
            <a:off x="4136029" y="1895587"/>
            <a:ext cx="4981188" cy="438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327712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ГАТО Ф 196 Оп.15 Д.679 уч.Березовский ЧерК.в\SAM_34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18684" y="924327"/>
            <a:ext cx="8461326" cy="582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848872" cy="588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2" y="865629"/>
            <a:ext cx="7846802" cy="588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601" y="865629"/>
            <a:ext cx="8060262" cy="588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75" y="650726"/>
            <a:ext cx="8133490" cy="609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634540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4625" y="260648"/>
            <a:ext cx="8568121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5-конечная звезда 1"/>
          <p:cNvSpPr/>
          <p:nvPr/>
        </p:nvSpPr>
        <p:spPr>
          <a:xfrm>
            <a:off x="3275856" y="2204864"/>
            <a:ext cx="323528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424955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428</TotalTime>
  <Words>786</Words>
  <Application>Microsoft Office PowerPoint</Application>
  <PresentationFormat>Экран (4:3)</PresentationFormat>
  <Paragraphs>65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Тема: «Деревня, которой нет на карте»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встрече березовцев  2015 г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«Деревня, которой нет на карте»</dc:title>
  <dc:creator>User</dc:creator>
  <cp:lastModifiedBy>User</cp:lastModifiedBy>
  <cp:revision>40</cp:revision>
  <dcterms:created xsi:type="dcterms:W3CDTF">2017-04-11T14:33:21Z</dcterms:created>
  <dcterms:modified xsi:type="dcterms:W3CDTF">2017-06-14T17:40:28Z</dcterms:modified>
</cp:coreProperties>
</file>